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Playfair Display"/>
      <p:regular r:id="rId27"/>
      <p:bold r:id="rId28"/>
      <p:italic r:id="rId29"/>
      <p:boldItalic r:id="rId30"/>
    </p:embeddedFont>
    <p:embeddedFont>
      <p:font typeface="Lato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02AE6B9-96E0-4DCA-B5AB-014DEFEBD4DA}">
  <a:tblStyle styleId="{602AE6B9-96E0-4DCA-B5AB-014DEFEBD4D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PlayfairDisplay-bold.fntdata"/><Relationship Id="rId27" Type="http://schemas.openxmlformats.org/officeDocument/2006/relationships/font" Target="fonts/PlayfairDisplay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layfairDisplay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ato-regular.fntdata"/><Relationship Id="rId30" Type="http://schemas.openxmlformats.org/officeDocument/2006/relationships/font" Target="fonts/PlayfairDisplay-boldItalic.fntdata"/><Relationship Id="rId11" Type="http://schemas.openxmlformats.org/officeDocument/2006/relationships/slide" Target="slides/slide5.xml"/><Relationship Id="rId33" Type="http://schemas.openxmlformats.org/officeDocument/2006/relationships/font" Target="fonts/Lato-italic.fntdata"/><Relationship Id="rId10" Type="http://schemas.openxmlformats.org/officeDocument/2006/relationships/slide" Target="slides/slide4.xml"/><Relationship Id="rId32" Type="http://schemas.openxmlformats.org/officeDocument/2006/relationships/font" Target="fonts/Lato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Lato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b44b49a88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b44b49a88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b91348a16a_1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b91348a16a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b91348a16a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b91348a16a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b9231f4579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b9231f4579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b44b49a886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b44b49a886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afbf7f3118_1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afbf7f3118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b9231f4579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b9231f4579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b93402aa07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b93402aa07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b9231f4579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b9231f4579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afbf7f3118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afbf7f3118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afbf7f311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afbf7f311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afbf7f3118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afbf7f3118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afbf7f3118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afbf7f311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afbf7f3118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afbf7f3118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afbf7f3118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afbf7f3118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afbf7f3118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afbf7f3118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b44b49a88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b44b49a88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afbf7f3118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afbf7f3118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b91348a16a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b91348a16a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gif"/><Relationship Id="rId4" Type="http://schemas.openxmlformats.org/officeDocument/2006/relationships/image" Target="../media/image20.png"/><Relationship Id="rId5" Type="http://schemas.openxmlformats.org/officeDocument/2006/relationships/image" Target="../media/image19.png"/><Relationship Id="rId6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14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13.png"/><Relationship Id="rId7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2911500" y="870375"/>
            <a:ext cx="34530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100"/>
              <a:t>Eindpresentatie </a:t>
            </a:r>
            <a:endParaRPr sz="3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Luka, Ian, Niels &amp; Erencan</a:t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 rotWithShape="1">
          <a:blip r:embed="rId3">
            <a:alphaModFix/>
          </a:blip>
          <a:srcRect b="0" l="0" r="19685" t="0"/>
          <a:stretch/>
        </p:blipFill>
        <p:spPr>
          <a:xfrm>
            <a:off x="3338988" y="2141600"/>
            <a:ext cx="2466025" cy="7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>
            <p:ph type="title"/>
          </p:nvPr>
        </p:nvSpPr>
        <p:spPr>
          <a:xfrm>
            <a:off x="265500" y="1173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Random forest model</a:t>
            </a:r>
            <a:endParaRPr/>
          </a:p>
        </p:txBody>
      </p:sp>
      <p:sp>
        <p:nvSpPr>
          <p:cNvPr id="151" name="Google Shape;151;p22"/>
          <p:cNvSpPr txBox="1"/>
          <p:nvPr>
            <p:ph idx="1" type="subTitle"/>
          </p:nvPr>
        </p:nvSpPr>
        <p:spPr>
          <a:xfrm>
            <a:off x="265500" y="18546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Meerdere beslisbomen samengevoegd </a:t>
            </a:r>
            <a:endParaRPr sz="1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Getraind per grid </a:t>
            </a:r>
            <a:endParaRPr sz="1700"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Behandelt als time-series </a:t>
            </a:r>
            <a:endParaRPr sz="1700"/>
          </a:p>
        </p:txBody>
      </p:sp>
      <p:sp>
        <p:nvSpPr>
          <p:cNvPr id="152" name="Google Shape;152;p22"/>
          <p:cNvSpPr txBox="1"/>
          <p:nvPr>
            <p:ph idx="2" type="body"/>
          </p:nvPr>
        </p:nvSpPr>
        <p:spPr>
          <a:xfrm>
            <a:off x="4939500" y="8766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700"/>
              <a:t>MAE: 0.57</a:t>
            </a:r>
            <a:endParaRPr sz="27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 sz="2700"/>
              <a:t>RMSE: 2.74</a:t>
            </a:r>
            <a:endParaRPr sz="27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 sz="2700"/>
              <a:t>Max error: 44</a:t>
            </a:r>
            <a:endParaRPr sz="27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/>
          <p:nvPr>
            <p:ph type="title"/>
          </p:nvPr>
        </p:nvSpPr>
        <p:spPr>
          <a:xfrm>
            <a:off x="265500" y="1173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Random forest model</a:t>
            </a:r>
            <a:endParaRPr/>
          </a:p>
        </p:txBody>
      </p:sp>
      <p:sp>
        <p:nvSpPr>
          <p:cNvPr id="158" name="Google Shape;158;p23"/>
          <p:cNvSpPr txBox="1"/>
          <p:nvPr>
            <p:ph idx="1" type="subTitle"/>
          </p:nvPr>
        </p:nvSpPr>
        <p:spPr>
          <a:xfrm>
            <a:off x="265500" y="18546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Meerdere beslisbomen samengevoegd </a:t>
            </a:r>
            <a:endParaRPr sz="1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Getraind per grid </a:t>
            </a:r>
            <a:endParaRPr sz="1700"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Behandelt als time-series </a:t>
            </a:r>
            <a:endParaRPr sz="1700"/>
          </a:p>
        </p:txBody>
      </p:sp>
      <p:sp>
        <p:nvSpPr>
          <p:cNvPr id="159" name="Google Shape;159;p23"/>
          <p:cNvSpPr txBox="1"/>
          <p:nvPr>
            <p:ph idx="2" type="body"/>
          </p:nvPr>
        </p:nvSpPr>
        <p:spPr>
          <a:xfrm>
            <a:off x="4939500" y="10290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Precision: 0.71</a:t>
            </a:r>
            <a:endParaRPr sz="2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nl" sz="2600"/>
              <a:t>Recall: 0.75 (</a:t>
            </a:r>
            <a:r>
              <a:rPr lang="nl" sz="2600"/>
              <a:t>accuracy</a:t>
            </a:r>
            <a:r>
              <a:rPr lang="nl" sz="2600"/>
              <a:t>)</a:t>
            </a:r>
            <a:endParaRPr sz="2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nl" sz="2600"/>
              <a:t>F1: 0.73</a:t>
            </a:r>
            <a:endParaRPr sz="2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9685" y="65100"/>
            <a:ext cx="6435024" cy="320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75" y="3441125"/>
            <a:ext cx="3108800" cy="15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2900" y="3475364"/>
            <a:ext cx="2971021" cy="1477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62150" y="3510850"/>
            <a:ext cx="2522600" cy="140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4"/>
          <p:cNvSpPr txBox="1"/>
          <p:nvPr/>
        </p:nvSpPr>
        <p:spPr>
          <a:xfrm>
            <a:off x="160050" y="640200"/>
            <a:ext cx="19644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Lato"/>
                <a:ea typeface="Lato"/>
                <a:cs typeface="Lato"/>
                <a:sym typeface="Lato"/>
              </a:rPr>
              <a:t>Train: 18/19 Data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Lato"/>
                <a:ea typeface="Lato"/>
                <a:cs typeface="Lato"/>
                <a:sym typeface="Lato"/>
              </a:rPr>
              <a:t>Test: 19/20 Data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Lato"/>
                <a:ea typeface="Lato"/>
                <a:cs typeface="Lato"/>
                <a:sym typeface="Lato"/>
              </a:rPr>
              <a:t>Voorspelling per dag per cluster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9" name="Google Shape;169;p24"/>
          <p:cNvSpPr txBox="1"/>
          <p:nvPr>
            <p:ph type="title"/>
          </p:nvPr>
        </p:nvSpPr>
        <p:spPr>
          <a:xfrm>
            <a:off x="160050" y="203725"/>
            <a:ext cx="2134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nl" sz="2280"/>
              <a:t>RF visualisatie</a:t>
            </a:r>
            <a:endParaRPr sz="208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312" y="521226"/>
            <a:ext cx="7528026" cy="431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5"/>
          <p:cNvPicPr preferRelativeResize="0"/>
          <p:nvPr/>
        </p:nvPicPr>
        <p:blipFill rotWithShape="1">
          <a:blip r:embed="rId4">
            <a:alphaModFix amt="50000"/>
          </a:blip>
          <a:srcRect b="12827" l="12571" r="10112" t="11848"/>
          <a:stretch/>
        </p:blipFill>
        <p:spPr>
          <a:xfrm>
            <a:off x="1147625" y="1096725"/>
            <a:ext cx="6537404" cy="315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/>
          <p:cNvPicPr preferRelativeResize="0"/>
          <p:nvPr/>
        </p:nvPicPr>
        <p:blipFill rotWithShape="1">
          <a:blip r:embed="rId4">
            <a:alphaModFix/>
          </a:blip>
          <a:srcRect b="88250" l="43423" r="33338" t="6611"/>
          <a:stretch/>
        </p:blipFill>
        <p:spPr>
          <a:xfrm>
            <a:off x="3106426" y="227775"/>
            <a:ext cx="3001874" cy="29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/>
          <p:nvPr>
            <p:ph idx="1" type="body"/>
          </p:nvPr>
        </p:nvSpPr>
        <p:spPr>
          <a:xfrm>
            <a:off x="273775" y="4339887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nl"/>
              <a:t> </a:t>
            </a:r>
            <a:r>
              <a:rPr lang="nl"/>
              <a:t>Train 18/19 | Test 19/20</a:t>
            </a:r>
            <a:br>
              <a:rPr lang="nl"/>
            </a:br>
            <a:r>
              <a:rPr lang="nl"/>
              <a:t>RMSE test ≈ 12 | RMSE train ≈ 15 | MAE ≈ 10</a:t>
            </a:r>
            <a:endParaRPr/>
          </a:p>
        </p:txBody>
      </p:sp>
      <p:pic>
        <p:nvPicPr>
          <p:cNvPr id="182" name="Google Shape;18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125" y="731600"/>
            <a:ext cx="8271748" cy="368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6"/>
          <p:cNvSpPr txBox="1"/>
          <p:nvPr/>
        </p:nvSpPr>
        <p:spPr>
          <a:xfrm>
            <a:off x="2395650" y="74075"/>
            <a:ext cx="4352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LSTM model</a:t>
            </a:r>
            <a:endParaRPr b="1" sz="42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Analytische bevindingen</a:t>
            </a:r>
            <a:endParaRPr/>
          </a:p>
        </p:txBody>
      </p:sp>
      <p:sp>
        <p:nvSpPr>
          <p:cNvPr id="189" name="Google Shape;189;p27"/>
          <p:cNvSpPr txBox="1"/>
          <p:nvPr>
            <p:ph idx="2" type="body"/>
          </p:nvPr>
        </p:nvSpPr>
        <p:spPr>
          <a:xfrm>
            <a:off x="4626500" y="724200"/>
            <a:ext cx="41499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Prophet van Facebook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Korte intervals zijn significant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Langere intervals nog niet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750" y="683625"/>
            <a:ext cx="3150000" cy="165317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 txBox="1"/>
          <p:nvPr/>
        </p:nvSpPr>
        <p:spPr>
          <a:xfrm>
            <a:off x="1193100" y="2290750"/>
            <a:ext cx="181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latin typeface="Lato"/>
                <a:ea typeface="Lato"/>
                <a:cs typeface="Lato"/>
                <a:sym typeface="Lato"/>
              </a:rPr>
              <a:t>Incidenten per uur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6" name="Google Shape;196;p28"/>
          <p:cNvSpPr txBox="1"/>
          <p:nvPr/>
        </p:nvSpPr>
        <p:spPr>
          <a:xfrm>
            <a:off x="1582500" y="321875"/>
            <a:ext cx="1036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Lato"/>
                <a:ea typeface="Lato"/>
                <a:cs typeface="Lato"/>
                <a:sym typeface="Lato"/>
              </a:rPr>
              <a:t>Interday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197" name="Google Shape;197;p28"/>
          <p:cNvGraphicFramePr/>
          <p:nvPr/>
        </p:nvGraphicFramePr>
        <p:xfrm>
          <a:off x="476125" y="29302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{602AE6B9-96E0-4DCA-B5AB-014DEFEBD4DA}</a:tableStyleId>
              </a:tblPr>
              <a:tblGrid>
                <a:gridCol w="1672200"/>
                <a:gridCol w="1672200"/>
              </a:tblGrid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Tijdsbestek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Datapunten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CCCC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Uren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~730 timeframes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Weekdagen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~100 timeframes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Jaar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~2 </a:t>
                      </a:r>
                      <a:r>
                        <a:rPr lang="nl"/>
                        <a:t>timeframes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98" name="Google Shape;198;p2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Intraday: Verschil ochtend/avond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Significantie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Datapunten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3550"/>
            <a:ext cx="4473999" cy="156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9"/>
          <p:cNvSpPr txBox="1"/>
          <p:nvPr/>
        </p:nvSpPr>
        <p:spPr>
          <a:xfrm>
            <a:off x="1212300" y="2040675"/>
            <a:ext cx="240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latin typeface="Lato"/>
                <a:ea typeface="Lato"/>
                <a:cs typeface="Lato"/>
                <a:sym typeface="Lato"/>
              </a:rPr>
              <a:t>Incidenten per dag van de week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5" name="Google Shape;205;p29"/>
          <p:cNvSpPr txBox="1"/>
          <p:nvPr/>
        </p:nvSpPr>
        <p:spPr>
          <a:xfrm>
            <a:off x="1933350" y="25750"/>
            <a:ext cx="1036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Lato"/>
                <a:ea typeface="Lato"/>
                <a:cs typeface="Lato"/>
                <a:sym typeface="Lato"/>
              </a:rPr>
              <a:t>Intraday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6" name="Google Shape;20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2840150"/>
            <a:ext cx="4371000" cy="1508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9"/>
          <p:cNvSpPr txBox="1"/>
          <p:nvPr/>
        </p:nvSpPr>
        <p:spPr>
          <a:xfrm>
            <a:off x="1212300" y="4388225"/>
            <a:ext cx="240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latin typeface="Lato"/>
                <a:ea typeface="Lato"/>
                <a:cs typeface="Lato"/>
                <a:sym typeface="Lato"/>
              </a:rPr>
              <a:t>Incidenten over een jaar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p29"/>
          <p:cNvSpPr txBox="1"/>
          <p:nvPr>
            <p:ph idx="2" type="body"/>
          </p:nvPr>
        </p:nvSpPr>
        <p:spPr>
          <a:xfrm>
            <a:off x="4626500" y="724200"/>
            <a:ext cx="41499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Dag van de week: significant en patroon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Over jaar: groot verschil maar niet significant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Conclusie en Discussie</a:t>
            </a:r>
            <a:endParaRPr/>
          </a:p>
        </p:txBody>
      </p:sp>
      <p:sp>
        <p:nvSpPr>
          <p:cNvPr id="214" name="Google Shape;214;p3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Mogelijkheden met modellen als LSTM en Random Forest (combinatie)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Kortere timeframes significant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Meer data voor verbetering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Advies</a:t>
            </a:r>
            <a:endParaRPr/>
          </a:p>
        </p:txBody>
      </p:sp>
      <p:sp>
        <p:nvSpPr>
          <p:cNvPr id="220" name="Google Shape;220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LSTM model en/of Random Forest (grid)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Meer data verzamelen voor verbeteren modellen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Proof of Concept: Significantie over kortere perioden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Probleem</a:t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l"/>
              <a:t>Probleem omschrijving</a:t>
            </a:r>
            <a:r>
              <a:rPr lang="nl"/>
              <a:t>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Nu: Jaarlijkse voorspelling voor ambulance distributie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Wat we willen: Tijdspatronen binnen het jaar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nl"/>
              <a:t>Onze aanpak: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Historische data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A</a:t>
            </a:r>
            <a:r>
              <a:rPr lang="nl"/>
              <a:t>dvies gefocust op tijdsinterval in plaats van locatie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2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Vragen?</a:t>
            </a:r>
            <a:endParaRPr/>
          </a:p>
        </p:txBody>
      </p:sp>
      <p:pic>
        <p:nvPicPr>
          <p:cNvPr id="226" name="Google Shape;2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4000" y="1213525"/>
            <a:ext cx="2571752" cy="2571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Data - Data Analyse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</p:txBody>
      </p:sp>
      <p:cxnSp>
        <p:nvCxnSpPr>
          <p:cNvPr id="74" name="Google Shape;74;p15"/>
          <p:cNvCxnSpPr/>
          <p:nvPr/>
        </p:nvCxnSpPr>
        <p:spPr>
          <a:xfrm flipH="1">
            <a:off x="962500" y="1976625"/>
            <a:ext cx="25800" cy="1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4025" y="1347950"/>
            <a:ext cx="6795949" cy="30254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Data - Data Analyse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6338" y="1350963"/>
            <a:ext cx="6791325" cy="30194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83" name="Google Shape;83;p16"/>
          <p:cNvCxnSpPr/>
          <p:nvPr/>
        </p:nvCxnSpPr>
        <p:spPr>
          <a:xfrm flipH="1">
            <a:off x="962500" y="1976625"/>
            <a:ext cx="25800" cy="1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Data - Preprocessing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112275" y="1072450"/>
            <a:ext cx="478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nl" sz="1600"/>
              <a:t>Focus op tijd melding incident</a:t>
            </a:r>
            <a:endParaRPr sz="12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nl" sz="1600"/>
              <a:t>Nieuwe features</a:t>
            </a:r>
            <a:endParaRPr sz="16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nl" sz="1200"/>
              <a:t>square_no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nl" sz="1200"/>
              <a:t>latitude &amp; longitude incident</a:t>
            </a:r>
            <a:endParaRPr sz="12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nl" sz="1600"/>
              <a:t>Verwijderen of vervangen van</a:t>
            </a:r>
            <a:r>
              <a:rPr lang="nl" sz="1600"/>
              <a:t> NaN waardes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nl" sz="1600"/>
              <a:t>Andere preprocessing stappen</a:t>
            </a:r>
            <a:endParaRPr sz="16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nl" sz="1200"/>
              <a:t>Niet planbare</a:t>
            </a:r>
            <a:r>
              <a:rPr lang="nl" sz="1200"/>
              <a:t> emergencies (SEH, EHGV-inzet)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nl" sz="1200"/>
              <a:t>Grenzen grid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nl" sz="1200"/>
              <a:t>Gesorteerd</a:t>
            </a:r>
            <a:r>
              <a:rPr lang="nl" sz="1200"/>
              <a:t> op tijd incident (DTG Melding)</a:t>
            </a:r>
            <a:endParaRPr sz="1200"/>
          </a:p>
        </p:txBody>
      </p:sp>
      <p:sp>
        <p:nvSpPr>
          <p:cNvPr id="90" name="Google Shape;90;p17"/>
          <p:cNvSpPr/>
          <p:nvPr/>
        </p:nvSpPr>
        <p:spPr>
          <a:xfrm>
            <a:off x="5426300" y="652000"/>
            <a:ext cx="1332975" cy="980400"/>
          </a:xfrm>
          <a:prstGeom prst="flowChartInternalStorag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7"/>
          <p:cNvSpPr/>
          <p:nvPr/>
        </p:nvSpPr>
        <p:spPr>
          <a:xfrm>
            <a:off x="7396775" y="652000"/>
            <a:ext cx="1332975" cy="980400"/>
          </a:xfrm>
          <a:prstGeom prst="flowChartInternalStorag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7"/>
          <p:cNvSpPr/>
          <p:nvPr/>
        </p:nvSpPr>
        <p:spPr>
          <a:xfrm>
            <a:off x="5426300" y="2180825"/>
            <a:ext cx="1332975" cy="980400"/>
          </a:xfrm>
          <a:prstGeom prst="flowChartInternalStorag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/>
          <p:nvPr/>
        </p:nvSpPr>
        <p:spPr>
          <a:xfrm>
            <a:off x="7396775" y="2180825"/>
            <a:ext cx="1332975" cy="980400"/>
          </a:xfrm>
          <a:prstGeom prst="flowChartInternalStorag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6399750" y="3743475"/>
            <a:ext cx="1332975" cy="980400"/>
          </a:xfrm>
          <a:prstGeom prst="flowChartInternalStorag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5" name="Google Shape;95;p17"/>
          <p:cNvCxnSpPr/>
          <p:nvPr/>
        </p:nvCxnSpPr>
        <p:spPr>
          <a:xfrm flipH="1">
            <a:off x="6085288" y="1632425"/>
            <a:ext cx="7500" cy="342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6" name="Google Shape;96;p17"/>
          <p:cNvCxnSpPr>
            <a:stCxn id="92" idx="2"/>
          </p:cNvCxnSpPr>
          <p:nvPr/>
        </p:nvCxnSpPr>
        <p:spPr>
          <a:xfrm>
            <a:off x="6092788" y="3161225"/>
            <a:ext cx="533400" cy="39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" name="Google Shape;97;p17"/>
          <p:cNvCxnSpPr>
            <a:stCxn id="91" idx="2"/>
          </p:cNvCxnSpPr>
          <p:nvPr/>
        </p:nvCxnSpPr>
        <p:spPr>
          <a:xfrm>
            <a:off x="8063263" y="1632400"/>
            <a:ext cx="6900" cy="31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8" name="Google Shape;98;p17"/>
          <p:cNvCxnSpPr>
            <a:stCxn id="93" idx="2"/>
          </p:cNvCxnSpPr>
          <p:nvPr/>
        </p:nvCxnSpPr>
        <p:spPr>
          <a:xfrm flipH="1">
            <a:off x="7582363" y="3161225"/>
            <a:ext cx="480900" cy="37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9" name="Google Shape;99;p17"/>
          <p:cNvSpPr txBox="1"/>
          <p:nvPr/>
        </p:nvSpPr>
        <p:spPr>
          <a:xfrm>
            <a:off x="5751025" y="1043200"/>
            <a:ext cx="79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df-raw-1819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7709675" y="1043200"/>
            <a:ext cx="79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df-raw-1920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5731700" y="2571750"/>
            <a:ext cx="79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df-grid-1819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7709675" y="2571750"/>
            <a:ext cx="79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df-grid-1920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6722300" y="4139225"/>
            <a:ext cx="79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df-grid-full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5707550" y="429850"/>
            <a:ext cx="128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Features = 26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7678100" y="429850"/>
            <a:ext cx="128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Features = 26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5659775" y="1948175"/>
            <a:ext cx="128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Features = 12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7732725" y="1948175"/>
            <a:ext cx="128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Features = 12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6669650" y="3496325"/>
            <a:ext cx="128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Features = 12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4552200" y="937175"/>
            <a:ext cx="128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Entries = 41.293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6953713" y="937175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43.163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6953713" y="2534038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29.379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4552200" y="2517125"/>
            <a:ext cx="128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Entries = 26.552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5518050" y="4097075"/>
            <a:ext cx="952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800">
                <a:latin typeface="Lato"/>
                <a:ea typeface="Lato"/>
                <a:cs typeface="Lato"/>
                <a:sym typeface="Lato"/>
              </a:rPr>
              <a:t>Entries = 55.931</a:t>
            </a:r>
            <a:endParaRPr sz="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Data - Data Analyse</a:t>
            </a:r>
            <a:endParaRPr/>
          </a:p>
        </p:txBody>
      </p:sp>
      <p:sp>
        <p:nvSpPr>
          <p:cNvPr id="119" name="Google Shape;11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nl" sz="2200">
                <a:solidFill>
                  <a:srgbClr val="434343"/>
                </a:solidFill>
              </a:rPr>
              <a:t>Prioriteit incidenten</a:t>
            </a:r>
            <a:endParaRPr sz="2200">
              <a:solidFill>
                <a:srgbClr val="434343"/>
              </a:solidFill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Char char="-"/>
            </a:pPr>
            <a:r>
              <a:rPr lang="nl" sz="2200">
                <a:solidFill>
                  <a:srgbClr val="434343"/>
                </a:solidFill>
              </a:rPr>
              <a:t>Locatie clusters</a:t>
            </a:r>
            <a:endParaRPr sz="2200">
              <a:solidFill>
                <a:srgbClr val="434343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highlight>
                <a:srgbClr val="EA9999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highlight>
                <a:srgbClr val="EA9999"/>
              </a:highlight>
            </a:endParaRPr>
          </a:p>
        </p:txBody>
      </p:sp>
      <p:pic>
        <p:nvPicPr>
          <p:cNvPr id="120" name="Google Shape;12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1300" y="78425"/>
            <a:ext cx="2226875" cy="117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1300" y="1320225"/>
            <a:ext cx="2226876" cy="1170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9447" y="2556972"/>
            <a:ext cx="2218729" cy="117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51300" y="3793725"/>
            <a:ext cx="2226877" cy="116850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6254500" y="78425"/>
            <a:ext cx="496800" cy="40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00">
                <a:latin typeface="Lato"/>
                <a:ea typeface="Lato"/>
                <a:cs typeface="Lato"/>
                <a:sym typeface="Lato"/>
              </a:rPr>
              <a:t>A1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00">
                <a:latin typeface="Lato"/>
                <a:ea typeface="Lato"/>
                <a:cs typeface="Lato"/>
                <a:sym typeface="Lato"/>
              </a:rPr>
              <a:t>A2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00">
                <a:latin typeface="Lato"/>
                <a:ea typeface="Lato"/>
                <a:cs typeface="Lato"/>
                <a:sym typeface="Lato"/>
              </a:rPr>
              <a:t>B1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00">
                <a:latin typeface="Lato"/>
                <a:ea typeface="Lato"/>
                <a:cs typeface="Lato"/>
                <a:sym typeface="Lato"/>
              </a:rPr>
              <a:t>B2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Google Shape;12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7175" y="2556975"/>
            <a:ext cx="5612076" cy="226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Data - Grid Map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9"/>
          <p:cNvSpPr txBox="1"/>
          <p:nvPr>
            <p:ph idx="1" type="body"/>
          </p:nvPr>
        </p:nvSpPr>
        <p:spPr>
          <a:xfrm>
            <a:off x="311700" y="1017450"/>
            <a:ext cx="3368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l"/>
              <a:t>Grid size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l"/>
              <a:t>square_no feature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l"/>
              <a:t>Overfitting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34: 12773 gevallen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48: 6817 gevallen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5825" y="287475"/>
            <a:ext cx="3446326" cy="2041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450" y="2513550"/>
            <a:ext cx="4690699" cy="24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Methodes</a:t>
            </a:r>
            <a:endParaRPr/>
          </a:p>
        </p:txBody>
      </p:sp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l"/>
              <a:t>Per grid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Random forest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l"/>
              <a:t>Over het gehele gebied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LSTM-Rnn,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l"/>
              <a:t>Analytische methode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265500" y="1173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Random forest model</a:t>
            </a:r>
            <a:endParaRPr/>
          </a:p>
        </p:txBody>
      </p:sp>
      <p:sp>
        <p:nvSpPr>
          <p:cNvPr id="145" name="Google Shape;145;p21"/>
          <p:cNvSpPr txBox="1"/>
          <p:nvPr>
            <p:ph idx="1" type="subTitle"/>
          </p:nvPr>
        </p:nvSpPr>
        <p:spPr>
          <a:xfrm>
            <a:off x="265500" y="18546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Meerdere beslisbomen samengevoegd </a:t>
            </a:r>
            <a:endParaRPr sz="1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Getraind per grid </a:t>
            </a:r>
            <a:endParaRPr sz="1700"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28453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l" sz="1700"/>
              <a:t>Behandelt als time-series </a:t>
            </a:r>
            <a:endParaRPr sz="1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